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</p:sldMasterIdLst>
  <p:notesMasterIdLst>
    <p:notesMasterId r:id="rId18"/>
  </p:notesMasterIdLst>
  <p:handoutMasterIdLst>
    <p:handoutMasterId r:id="rId19"/>
  </p:handoutMasterIdLst>
  <p:sldIdLst>
    <p:sldId id="346" r:id="rId2"/>
    <p:sldId id="355" r:id="rId3"/>
    <p:sldId id="348" r:id="rId4"/>
    <p:sldId id="347" r:id="rId5"/>
    <p:sldId id="349" r:id="rId6"/>
    <p:sldId id="362" r:id="rId7"/>
    <p:sldId id="356" r:id="rId8"/>
    <p:sldId id="351" r:id="rId9"/>
    <p:sldId id="352" r:id="rId10"/>
    <p:sldId id="357" r:id="rId11"/>
    <p:sldId id="358" r:id="rId12"/>
    <p:sldId id="353" r:id="rId13"/>
    <p:sldId id="359" r:id="rId14"/>
    <p:sldId id="360" r:id="rId15"/>
    <p:sldId id="363" r:id="rId16"/>
    <p:sldId id="361" r:id="rId17"/>
  </p:sldIdLst>
  <p:sldSz cx="9144000" cy="6858000" type="screen4x3"/>
  <p:notesSz cx="9940925" cy="6808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883" autoAdjust="0"/>
  </p:normalViewPr>
  <p:slideViewPr>
    <p:cSldViewPr>
      <p:cViewPr varScale="1">
        <p:scale>
          <a:sx n="90" d="100"/>
          <a:sy n="90" d="100"/>
        </p:scale>
        <p:origin x="100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94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0863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412AD-87E3-4296-A36D-3AE594DA5948}" type="datetimeFigureOut">
              <a:rPr lang="en-GB" smtClean="0"/>
              <a:t>19/03/2025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67475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0863" y="6467475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AE585-ADC0-42AD-B3A4-2D5F22AC87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37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20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1466" y="0"/>
            <a:ext cx="4307734" cy="3420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29C20-26AC-4971-81C5-892B28D54045}" type="datetimeFigureOut">
              <a:rPr lang="en-GB" smtClean="0"/>
              <a:t>19/03/2025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387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093" y="3276730"/>
            <a:ext cx="7952740" cy="26809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66773"/>
            <a:ext cx="4307734" cy="3420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1466" y="6466773"/>
            <a:ext cx="4307734" cy="3420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1F916-4099-492F-A576-14BFBA1296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6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C904-D262-4902-9708-2FA4B495E5C2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7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A8AA3-EC72-41F6-B66D-3F30A6874FA6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00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B4F4-3D1E-4F42-81D8-62857C1536B4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0667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4800" y="5715001"/>
            <a:ext cx="944336" cy="1006476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A0DA-445B-4E3B-BD9C-44E3A7604604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/>
            </a:lvl1pPr>
          </a:lstStyle>
          <a:p>
            <a:fld id="{B6F15528-21DE-4FAA-801E-634DDDAF4B2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09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7A38-ADBB-40EE-9D97-771B4F63C635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920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9898-5B0E-453B-860F-0E414047772D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673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2AC2-2DAA-4EC4-87E0-7F6BA7A55306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63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C5A1-3369-4E76-9F8F-7231FAF6A7B6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91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7816-75AF-498B-90F2-475467B9177A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00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1F02-C654-4E7A-84D0-0C6E48BB2CAF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16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55471-E045-4477-A9D1-28ACB4679162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03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1AB52-6D7D-43E1-BB32-6791DB008637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848600" y="5562600"/>
            <a:ext cx="1009650" cy="115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35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66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walshc@hope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hope.ac.uk/strategicpla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pe.ac.uk/media/aboutus/governancedocuments/Access%20and%20Participation%20Plan%202025-2028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6667" y="5458967"/>
            <a:ext cx="48768" cy="30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001" y="2969351"/>
            <a:ext cx="7467599" cy="9971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0000"/>
              </a:lnSpc>
            </a:pPr>
            <a:r>
              <a:rPr lang="en-GB" sz="4000" b="1" spc="-5" dirty="0">
                <a:solidFill>
                  <a:srgbClr val="FF0000"/>
                </a:solidFill>
              </a:rPr>
              <a:t>Guide 1:</a:t>
            </a:r>
            <a:br>
              <a:rPr lang="en-GB" sz="4000" b="1" spc="-5" dirty="0">
                <a:solidFill>
                  <a:srgbClr val="FF0000"/>
                </a:solidFill>
              </a:rPr>
            </a:br>
            <a:r>
              <a:rPr lang="en-GB" sz="4000" b="1" i="1" spc="-5" dirty="0">
                <a:solidFill>
                  <a:srgbClr val="FF0000"/>
                </a:solidFill>
              </a:rPr>
              <a:t>The University and its Programmes</a:t>
            </a:r>
            <a:endParaRPr sz="4000" b="1" i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8429" y="4553610"/>
            <a:ext cx="6778371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GB" sz="3200" i="1" dirty="0">
                <a:latin typeface="Calibri"/>
                <a:cs typeface="Calibri"/>
              </a:rPr>
              <a:t>University Registrar</a:t>
            </a:r>
            <a:endParaRPr sz="3200" i="1" dirty="0">
              <a:latin typeface="Calibri"/>
              <a:cs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445024"/>
            <a:ext cx="80772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000" b="1" dirty="0">
                <a:solidFill>
                  <a:schemeClr val="tx1"/>
                </a:solidFill>
              </a:rPr>
              <a:t>Liverpool Hope University</a:t>
            </a:r>
          </a:p>
          <a:p>
            <a:r>
              <a:rPr lang="en-GB" sz="4000" b="1" i="1" dirty="0">
                <a:solidFill>
                  <a:schemeClr val="tx1"/>
                </a:solidFill>
              </a:rPr>
              <a:t>External Examiner Guidance</a:t>
            </a:r>
            <a:r>
              <a:rPr lang="en-GB" sz="4000" b="1" i="1">
                <a:solidFill>
                  <a:schemeClr val="tx1"/>
                </a:solidFill>
              </a:rPr>
              <a:t>: 2025</a:t>
            </a:r>
            <a:r>
              <a:rPr lang="en-GB" sz="4000" b="1" i="1"/>
              <a:t> </a:t>
            </a:r>
            <a:endParaRPr lang="en-GB" sz="4000" b="1" i="1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275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95"/>
    </mc:Choice>
    <mc:Fallback xmlns="">
      <p:transition spd="slow" advTm="1489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508548"/>
            <a:ext cx="327660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3200" b="1" spc="-10" dirty="0">
                <a:latin typeface="Calibri"/>
                <a:cs typeface="Calibri"/>
              </a:rPr>
              <a:t>Our Courses: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 </a:t>
            </a:r>
            <a:br>
              <a:rPr lang="en-GB" sz="3200" b="1" dirty="0">
                <a:latin typeface="Calibri"/>
                <a:cs typeface="Calibri"/>
              </a:rPr>
            </a:br>
            <a:r>
              <a:rPr lang="en-GB" sz="3200" b="1" i="1" dirty="0">
                <a:latin typeface="Calibri"/>
                <a:cs typeface="Calibri"/>
              </a:rPr>
              <a:t>undergraduate [d]</a:t>
            </a:r>
            <a:endParaRPr sz="3200" i="1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2081744"/>
            <a:ext cx="8534400" cy="2893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0363" indent="-27305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sz="2400" spc="-10" dirty="0">
                <a:cs typeface="Calibri"/>
              </a:rPr>
              <a:t>Common learning, teaching and assessment pattern [adapted as appropriate by each discipline].</a:t>
            </a:r>
          </a:p>
          <a:p>
            <a:pPr marL="719138" indent="-358775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000" spc="-10" dirty="0">
                <a:solidFill>
                  <a:srgbClr val="FF0000"/>
                </a:solidFill>
                <a:cs typeface="Calibri"/>
              </a:rPr>
              <a:t>Students typically experience, each week, for each block….</a:t>
            </a:r>
          </a:p>
          <a:p>
            <a:pPr marL="1079500" indent="-3603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2000" spc="-10" dirty="0">
                <a:solidFill>
                  <a:srgbClr val="0070C0"/>
                </a:solidFill>
                <a:cs typeface="Calibri"/>
              </a:rPr>
              <a:t>lectures [typically leading to end-of-year exams];</a:t>
            </a:r>
          </a:p>
          <a:p>
            <a:pPr marL="1079500" indent="-3603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2000" spc="-10" dirty="0">
                <a:solidFill>
                  <a:srgbClr val="0070C0"/>
                </a:solidFill>
                <a:cs typeface="Calibri"/>
              </a:rPr>
              <a:t>small group tutorials [with tutorial activities leading to assessed work];</a:t>
            </a:r>
          </a:p>
          <a:p>
            <a:pPr marL="1079500" indent="-3603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2000" spc="-10" dirty="0">
                <a:solidFill>
                  <a:srgbClr val="0070C0"/>
                </a:solidFill>
                <a:cs typeface="Calibri"/>
              </a:rPr>
              <a:t>seminars [leading to coursework assessments].</a:t>
            </a:r>
            <a:endParaRPr lang="en-GB" sz="2000" dirty="0">
              <a:solidFill>
                <a:srgbClr val="0070C0"/>
              </a:solidFill>
              <a:cs typeface="Calibri"/>
            </a:endParaRP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GB" sz="2000" dirty="0">
                <a:solidFill>
                  <a:srgbClr val="FF0000"/>
                </a:solidFill>
                <a:cs typeface="Calibri"/>
              </a:rPr>
              <a:t>At Level 6 tutorials are often replaced by meetings with supervisors of Dissertations and Research Projects.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endParaRPr lang="en-GB" sz="1000" dirty="0">
              <a:solidFill>
                <a:srgbClr val="FF0000"/>
              </a:solidFill>
              <a:cs typeface="Calibri"/>
            </a:endParaRPr>
          </a:p>
        </p:txBody>
      </p:sp>
      <p:pic>
        <p:nvPicPr>
          <p:cNvPr id="1026" name="Picture 2" descr="Maths New Science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1782"/>
            <a:ext cx="4943474" cy="11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6F15528-21DE-4FAA-801E-634DDDAF4B2B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64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288"/>
    </mc:Choice>
    <mc:Fallback xmlns="">
      <p:transition spd="slow" advTm="11128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508548"/>
            <a:ext cx="327660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3200" b="1" spc="-10" dirty="0">
                <a:latin typeface="Calibri"/>
                <a:cs typeface="Calibri"/>
              </a:rPr>
              <a:t>Our Courses: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 </a:t>
            </a:r>
            <a:br>
              <a:rPr lang="en-GB" sz="3200" b="1" dirty="0">
                <a:latin typeface="Calibri"/>
                <a:cs typeface="Calibri"/>
              </a:rPr>
            </a:br>
            <a:r>
              <a:rPr lang="en-GB" sz="3200" b="1" i="1" dirty="0">
                <a:latin typeface="Calibri"/>
                <a:cs typeface="Calibri"/>
              </a:rPr>
              <a:t>undergraduate [e]</a:t>
            </a:r>
            <a:endParaRPr sz="3200" i="1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2081744"/>
            <a:ext cx="8534400" cy="4662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0363" indent="-27305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sz="2400" spc="-10" dirty="0">
                <a:cs typeface="Calibri"/>
              </a:rPr>
              <a:t>Incoming Study Abroad / Exchange</a:t>
            </a:r>
          </a:p>
          <a:p>
            <a:pPr marL="719138" indent="-358775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GB" sz="2000" spc="-10" dirty="0">
                <a:solidFill>
                  <a:srgbClr val="FF0000"/>
                </a:solidFill>
                <a:cs typeface="Calibri"/>
              </a:rPr>
              <a:t>Students at Hope for the full year usually do standard academic blocks.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GB" sz="2000" dirty="0">
                <a:solidFill>
                  <a:srgbClr val="FF0000"/>
                </a:solidFill>
                <a:cs typeface="Calibri"/>
              </a:rPr>
              <a:t>Students at Hope for part of the year do specially approved modules adapted from the blocks, with a special assessment pattern.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en-GB" sz="2000" dirty="0">
                <a:solidFill>
                  <a:srgbClr val="0070C0"/>
                </a:solidFill>
                <a:cs typeface="Calibri"/>
              </a:rPr>
              <a:t>You may be asked to approve a module for such students.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endParaRPr lang="en-GB" sz="1000" dirty="0">
              <a:solidFill>
                <a:srgbClr val="FF0000"/>
              </a:solidFill>
              <a:cs typeface="Calibri"/>
            </a:endParaRPr>
          </a:p>
          <a:p>
            <a:pPr marL="360363" indent="-360363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dirty="0">
                <a:cs typeface="Calibri"/>
              </a:rPr>
              <a:t>Integrated Masters…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en-GB" sz="2000" dirty="0">
                <a:solidFill>
                  <a:srgbClr val="0070C0"/>
                </a:solidFill>
                <a:cs typeface="Calibri"/>
              </a:rPr>
              <a:t>Students are usually admitted at Level 4[C].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en-GB" sz="2000" dirty="0">
                <a:solidFill>
                  <a:srgbClr val="0070C0"/>
                </a:solidFill>
                <a:cs typeface="Calibri"/>
              </a:rPr>
              <a:t>And continue to study into Level 7[M]</a:t>
            </a:r>
          </a:p>
          <a:p>
            <a:pPr marL="360363">
              <a:spcBef>
                <a:spcPts val="600"/>
              </a:spcBef>
              <a:tabLst>
                <a:tab pos="355600" algn="l"/>
              </a:tabLst>
            </a:pPr>
            <a:endParaRPr lang="en-GB" sz="2000" dirty="0">
              <a:solidFill>
                <a:srgbClr val="FF0000"/>
              </a:solidFill>
              <a:cs typeface="Calibri"/>
            </a:endParaRPr>
          </a:p>
          <a:p>
            <a:pPr marL="703263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000" dirty="0">
                <a:solidFill>
                  <a:srgbClr val="FF0000"/>
                </a:solidFill>
                <a:cs typeface="Calibri"/>
              </a:rPr>
              <a:t>Bachelors degree with Foundation Year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en-GB" sz="2000" dirty="0">
                <a:solidFill>
                  <a:srgbClr val="0070C0"/>
                </a:solidFill>
                <a:latin typeface="Calibri"/>
                <a:cs typeface="Calibri"/>
              </a:rPr>
              <a:t>Students are admitted to Level 3 [F] and continue through to              Level 6[H].</a:t>
            </a:r>
            <a:endParaRPr sz="20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pic>
        <p:nvPicPr>
          <p:cNvPr id="1026" name="Picture 2" descr="Maths New Science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1782"/>
            <a:ext cx="4943474" cy="11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6F15528-21DE-4FAA-801E-634DDDAF4B2B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160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754"/>
    </mc:Choice>
    <mc:Fallback xmlns="">
      <p:transition spd="slow" advTm="118754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16106"/>
            <a:ext cx="3429000" cy="1969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3200" b="1" spc="-10" dirty="0">
                <a:latin typeface="+mn-lt"/>
                <a:cs typeface="Calibri"/>
              </a:rPr>
              <a:t>Our Courses:</a:t>
            </a:r>
            <a:r>
              <a:rPr sz="3200" b="1" spc="-10" dirty="0">
                <a:latin typeface="+mn-lt"/>
                <a:cs typeface="Calibri"/>
              </a:rPr>
              <a:t> </a:t>
            </a:r>
            <a:r>
              <a:rPr sz="3200" b="1" dirty="0">
                <a:latin typeface="+mn-lt"/>
                <a:cs typeface="Calibri"/>
              </a:rPr>
              <a:t> </a:t>
            </a:r>
            <a:br>
              <a:rPr lang="en-GB" sz="3200" b="1" dirty="0">
                <a:latin typeface="+mn-lt"/>
                <a:cs typeface="Calibri"/>
              </a:rPr>
            </a:br>
            <a:r>
              <a:rPr lang="en-GB" sz="3200" b="1" i="1" spc="-10" dirty="0">
                <a:latin typeface="+mn-lt"/>
                <a:cs typeface="Calibri"/>
              </a:rPr>
              <a:t>Masters degrees and constituent Certs and Dips [a]</a:t>
            </a:r>
            <a:endParaRPr sz="3200" b="1" i="1" dirty="0">
              <a:latin typeface="+mn-lt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2286000"/>
            <a:ext cx="8382000" cy="27238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Standard credit structure: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719138" algn="l"/>
              </a:tabLst>
            </a:pPr>
            <a:r>
              <a:rPr lang="en-GB" sz="2000" spc="-10" dirty="0">
                <a:solidFill>
                  <a:srgbClr val="FF0000"/>
                </a:solidFill>
                <a:cs typeface="Calibri"/>
              </a:rPr>
              <a:t>180 credits Masters, 120 PGDip, 60 PG Cert,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719138" algn="l"/>
              </a:tabLst>
            </a:pPr>
            <a:r>
              <a:rPr lang="en-GB" sz="2000" spc="-10" dirty="0">
                <a:solidFill>
                  <a:srgbClr val="FF0000"/>
                </a:solidFill>
                <a:cs typeface="Calibri"/>
              </a:rPr>
              <a:t>A minimum of 150 credits must be at Level 7 [M], with up to 30 at Level 6</a:t>
            </a:r>
          </a:p>
          <a:p>
            <a:pPr marL="12700">
              <a:spcBef>
                <a:spcPts val="600"/>
              </a:spcBef>
              <a:tabLst>
                <a:tab pos="355600" algn="l"/>
              </a:tabLst>
            </a:pPr>
            <a:endParaRPr lang="en-GB" sz="2000" spc="-10" dirty="0">
              <a:cs typeface="Calibri"/>
            </a:endParaRPr>
          </a:p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Masters degrees typically take 1 year full-time or 2 years 1 term part-time.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719138" algn="l"/>
              </a:tabLst>
            </a:pPr>
            <a:r>
              <a:rPr lang="en-GB" sz="2000" spc="-10" dirty="0">
                <a:solidFill>
                  <a:srgbClr val="FF0000"/>
                </a:solidFill>
                <a:cs typeface="Calibri"/>
              </a:rPr>
              <a:t>Some professional courses can take longer due to placements.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1026" name="Picture 2" descr="Maths New Science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1782"/>
            <a:ext cx="4943474" cy="11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6F15528-21DE-4FAA-801E-634DDDAF4B2B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51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27"/>
    </mc:Choice>
    <mc:Fallback xmlns="">
      <p:transition spd="slow" advTm="77927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16106"/>
            <a:ext cx="3429000" cy="1969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3200" b="1" spc="-10" dirty="0">
                <a:latin typeface="+mn-lt"/>
                <a:cs typeface="Calibri"/>
              </a:rPr>
              <a:t>Our Courses:</a:t>
            </a:r>
            <a:r>
              <a:rPr sz="3200" b="1" spc="-10" dirty="0">
                <a:latin typeface="+mn-lt"/>
                <a:cs typeface="Calibri"/>
              </a:rPr>
              <a:t> </a:t>
            </a:r>
            <a:r>
              <a:rPr sz="3200" b="1" dirty="0">
                <a:latin typeface="+mn-lt"/>
                <a:cs typeface="Calibri"/>
              </a:rPr>
              <a:t> </a:t>
            </a:r>
            <a:br>
              <a:rPr lang="en-GB" sz="3200" b="1" dirty="0">
                <a:latin typeface="+mn-lt"/>
                <a:cs typeface="Calibri"/>
              </a:rPr>
            </a:br>
            <a:r>
              <a:rPr lang="en-GB" sz="3200" b="1" i="1" spc="-10" dirty="0">
                <a:latin typeface="+mn-lt"/>
                <a:cs typeface="Calibri"/>
              </a:rPr>
              <a:t>Masters degrees and constituent Certs and Dips [b]</a:t>
            </a:r>
            <a:endParaRPr sz="3200" b="1" i="1" dirty="0">
              <a:latin typeface="+mn-lt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2133600"/>
            <a:ext cx="8610600" cy="39857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Modular structure but broad philosophy shared with  u/g:</a:t>
            </a:r>
          </a:p>
          <a:p>
            <a:pPr marL="622300" indent="-261938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GB" sz="2000" spc="-10" dirty="0">
                <a:solidFill>
                  <a:srgbClr val="FF0000"/>
                </a:solidFill>
                <a:cs typeface="Calibri"/>
              </a:rPr>
              <a:t>each degree has a “core” [at least 60 credits] taken by all students and exclusive to that degree;</a:t>
            </a:r>
          </a:p>
          <a:p>
            <a:pPr marL="622300" indent="-261938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GB" sz="2000" spc="-10" dirty="0">
                <a:solidFill>
                  <a:srgbClr val="FF0000"/>
                </a:solidFill>
                <a:cs typeface="Calibri"/>
              </a:rPr>
              <a:t>Level 7[M] research methods must be explicitly covered, and expectation that this is embedded in the curriculum, not taught in isolation;</a:t>
            </a:r>
          </a:p>
          <a:p>
            <a:pPr marL="622300" indent="-261938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GB" sz="2000" dirty="0">
                <a:solidFill>
                  <a:srgbClr val="FF0000"/>
                </a:solidFill>
              </a:rPr>
              <a:t>each degree inducts students into the scholarly academic community and/or the relevant professional area, culminating in one or more substantial pieces of independent work [such as a dissertation];</a:t>
            </a:r>
          </a:p>
          <a:p>
            <a:pPr marL="622300" indent="-261938" hangingPunct="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srgbClr val="FF0000"/>
                </a:solidFill>
              </a:rPr>
              <a:t>each degree involves ever deepening knowledge, understanding and critical reflection, not merely the accumulation of further credits;</a:t>
            </a:r>
          </a:p>
          <a:p>
            <a:pPr marL="622300" indent="-261938" hangingPunct="0">
              <a:buFont typeface="Courier New" panose="02070309020205020404" pitchFamily="49" charset="0"/>
              <a:buChar char="o"/>
            </a:pPr>
            <a:r>
              <a:rPr lang="en-GB" sz="2000" spc="-10" dirty="0">
                <a:solidFill>
                  <a:srgbClr val="FF0000"/>
                </a:solidFill>
                <a:cs typeface="Calibri"/>
              </a:rPr>
              <a:t>students can take a “double major masters”, comprising 60 credits in each of 2 subjects plus an integrated Dissertation.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1026" name="Picture 2" descr="Maths New Science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1782"/>
            <a:ext cx="4943474" cy="11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6F15528-21DE-4FAA-801E-634DDDAF4B2B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18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288"/>
    </mc:Choice>
    <mc:Fallback xmlns="">
      <p:transition spd="slow" advTm="138288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508548"/>
            <a:ext cx="342900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3200" b="1" spc="-10" dirty="0">
                <a:latin typeface="+mn-lt"/>
                <a:cs typeface="Calibri"/>
              </a:rPr>
              <a:t>Our Courses:</a:t>
            </a:r>
            <a:r>
              <a:rPr sz="3200" b="1" spc="-10" dirty="0">
                <a:latin typeface="+mn-lt"/>
                <a:cs typeface="Calibri"/>
              </a:rPr>
              <a:t> </a:t>
            </a:r>
            <a:r>
              <a:rPr sz="3200" b="1" dirty="0">
                <a:latin typeface="+mn-lt"/>
                <a:cs typeface="Calibri"/>
              </a:rPr>
              <a:t> </a:t>
            </a:r>
            <a:br>
              <a:rPr lang="en-GB" sz="3200" b="1" dirty="0">
                <a:latin typeface="+mn-lt"/>
                <a:cs typeface="Calibri"/>
              </a:rPr>
            </a:br>
            <a:r>
              <a:rPr lang="en-GB" sz="3200" b="1" i="1" dirty="0">
                <a:latin typeface="+mn-lt"/>
                <a:cs typeface="Calibri"/>
              </a:rPr>
              <a:t>PGCE etc</a:t>
            </a:r>
            <a:endParaRPr sz="3200" b="1" i="1" dirty="0">
              <a:latin typeface="+mn-lt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2133600"/>
            <a:ext cx="8610600" cy="1938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60 academic credits at Level 7[M] plus professional work</a:t>
            </a:r>
          </a:p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School Direct and SCITT arrangements mean that professional work is handled by a partner school. Only the academic elements are awarded by Hope for </a:t>
            </a:r>
            <a:r>
              <a:rPr lang="en-GB" sz="2400" spc="-10">
                <a:cs typeface="Calibri"/>
              </a:rPr>
              <a:t>SCITT arrangements.</a:t>
            </a:r>
            <a:endParaRPr lang="en-GB" sz="2000" dirty="0">
              <a:solidFill>
                <a:srgbClr val="FF0000"/>
              </a:solidFill>
            </a:endParaRPr>
          </a:p>
          <a:p>
            <a:pPr marL="35560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endParaRPr lang="en-GB" sz="2000" dirty="0">
              <a:latin typeface="Calibri"/>
              <a:cs typeface="Calibri"/>
            </a:endParaRPr>
          </a:p>
        </p:txBody>
      </p:sp>
      <p:pic>
        <p:nvPicPr>
          <p:cNvPr id="1026" name="Picture 2" descr="Maths New Science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1782"/>
            <a:ext cx="4943474" cy="11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6F15528-21DE-4FAA-801E-634DDDAF4B2B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52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19"/>
    </mc:Choice>
    <mc:Fallback xmlns="">
      <p:transition spd="slow" advTm="3101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096FE-F153-479D-A9BE-5AE356638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Just a 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698E7-6B83-43B8-84C2-692C8816F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structure applies for all students at the moment;</a:t>
            </a:r>
          </a:p>
          <a:p>
            <a:r>
              <a:rPr lang="en-GB" dirty="0"/>
              <a:t>Going forward we will have a new modular structure for students at Year 0 (foundation) and Year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C4A718-B07A-47FE-9FF4-ACE31E8FF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6174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754769"/>
            <a:ext cx="34290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3200" b="1" spc="-10" dirty="0">
                <a:latin typeface="+mn-lt"/>
                <a:cs typeface="Calibri"/>
              </a:rPr>
              <a:t>And finally</a:t>
            </a:r>
            <a:endParaRPr sz="3200" b="1" i="1" dirty="0">
              <a:latin typeface="+mn-lt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2133600"/>
            <a:ext cx="8610600" cy="2769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We hope you have found this presentation useful.</a:t>
            </a:r>
          </a:p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If you have any queries please email Dr Cathy Walsh </a:t>
            </a:r>
            <a:r>
              <a:rPr lang="en-GB" sz="2400" spc="-10" dirty="0">
                <a:cs typeface="Calibri"/>
                <a:hlinkClick r:id="rId2"/>
              </a:rPr>
              <a:t>walshc@hope.ac.uk</a:t>
            </a:r>
            <a:r>
              <a:rPr lang="en-GB" sz="2400" spc="-10" dirty="0">
                <a:cs typeface="Calibri"/>
              </a:rPr>
              <a:t> [University Registrar].</a:t>
            </a:r>
          </a:p>
          <a:p>
            <a:pPr marL="12700">
              <a:spcBef>
                <a:spcPts val="600"/>
              </a:spcBef>
              <a:tabLst>
                <a:tab pos="355600" algn="l"/>
              </a:tabLst>
            </a:pPr>
            <a:endParaRPr lang="en-GB" sz="2400" spc="-10" dirty="0">
              <a:cs typeface="Calibri"/>
            </a:endParaRPr>
          </a:p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endParaRPr lang="en-GB" sz="2400" spc="-10" dirty="0">
              <a:cs typeface="Calibri"/>
            </a:endParaRPr>
          </a:p>
          <a:p>
            <a:pPr marL="622300" indent="-261938" hangingPunct="0">
              <a:buFont typeface="Courier New" panose="02070309020205020404" pitchFamily="49" charset="0"/>
              <a:buChar char="o"/>
            </a:pPr>
            <a:endParaRPr lang="en-GB" sz="2000" dirty="0">
              <a:solidFill>
                <a:srgbClr val="FF0000"/>
              </a:solidFill>
            </a:endParaRPr>
          </a:p>
          <a:p>
            <a:pPr marL="35560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endParaRPr sz="2000" dirty="0">
              <a:latin typeface="Calibri"/>
              <a:cs typeface="Calibri"/>
            </a:endParaRPr>
          </a:p>
        </p:txBody>
      </p:sp>
      <p:pic>
        <p:nvPicPr>
          <p:cNvPr id="1026" name="Picture 2" descr="Maths New Science Bui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1782"/>
            <a:ext cx="4943474" cy="11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6F15528-21DE-4FAA-801E-634DDDAF4B2B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52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591"/>
    </mc:Choice>
    <mc:Fallback xmlns="">
      <p:transition spd="slow" advTm="6059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3291" y="490375"/>
            <a:ext cx="3075709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10" dirty="0">
                <a:latin typeface="Calibri"/>
                <a:cs typeface="Calibri"/>
              </a:rPr>
              <a:t>Liverpool </a:t>
            </a:r>
            <a:r>
              <a:rPr sz="3200" b="1" dirty="0">
                <a:latin typeface="Calibri"/>
                <a:cs typeface="Calibri"/>
              </a:rPr>
              <a:t>Hope: </a:t>
            </a:r>
            <a:br>
              <a:rPr lang="en-GB" sz="3200" b="1" dirty="0">
                <a:latin typeface="Calibri"/>
                <a:cs typeface="Calibri"/>
              </a:rPr>
            </a:br>
            <a:r>
              <a:rPr lang="en-GB" sz="3200" b="1" i="1" dirty="0">
                <a:latin typeface="Calibri"/>
                <a:cs typeface="Calibri"/>
              </a:rPr>
              <a:t>in a Nutshell</a:t>
            </a:r>
            <a:endParaRPr sz="3200" i="1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2133600"/>
            <a:ext cx="8534400" cy="3416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Ecumenical Christian Foundation, open to those of all faiths and none:</a:t>
            </a:r>
          </a:p>
          <a:p>
            <a:pPr marL="719138" indent="-358775">
              <a:buClr>
                <a:srgbClr val="FF0000"/>
              </a:buClr>
              <a:buFont typeface="Courier New" panose="02070309020205020404" pitchFamily="49" charset="0"/>
              <a:buChar char="o"/>
              <a:tabLst>
                <a:tab pos="719138" algn="l"/>
              </a:tabLst>
            </a:pPr>
            <a:r>
              <a:rPr lang="en-GB" sz="2400" spc="-10" dirty="0">
                <a:cs typeface="Calibri"/>
              </a:rPr>
              <a:t> </a:t>
            </a:r>
            <a:r>
              <a:rPr lang="en-GB" sz="2400" spc="-10" dirty="0">
                <a:solidFill>
                  <a:srgbClr val="FF0000"/>
                </a:solidFill>
                <a:cs typeface="Calibri"/>
              </a:rPr>
              <a:t>the only ecumenical University in Europe.</a:t>
            </a:r>
          </a:p>
          <a:p>
            <a:pPr marL="355600" indent="-342900">
              <a:buFont typeface="Wingdings" panose="05000000000000000000" pitchFamily="2" charset="2"/>
              <a:buChar char="q"/>
              <a:tabLst>
                <a:tab pos="355600" algn="l"/>
              </a:tabLst>
            </a:pPr>
            <a:endParaRPr lang="en-GB" sz="1000" spc="-10" dirty="0">
              <a:cs typeface="Calibri"/>
            </a:endParaRPr>
          </a:p>
          <a:p>
            <a:pPr marL="355600" indent="-342900"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Roots in Catholic and Anglican teacher training colleges, founded in the mid nineteenth century:</a:t>
            </a:r>
          </a:p>
          <a:p>
            <a:pPr marL="719138" indent="-358775">
              <a:buFont typeface="Courier New" panose="02070309020205020404" pitchFamily="49" charset="0"/>
              <a:buChar char="o"/>
              <a:tabLst>
                <a:tab pos="719138" algn="l"/>
              </a:tabLst>
            </a:pPr>
            <a:r>
              <a:rPr lang="en-GB" sz="2400" spc="-10" dirty="0">
                <a:solidFill>
                  <a:srgbClr val="FF0000"/>
                </a:solidFill>
                <a:cs typeface="Calibri"/>
              </a:rPr>
              <a:t>combined as a “sign of hope” in 1980s. </a:t>
            </a:r>
          </a:p>
          <a:p>
            <a:pPr marL="355600" indent="-342900">
              <a:buFont typeface="Wingdings" panose="05000000000000000000" pitchFamily="2" charset="2"/>
              <a:buChar char="q"/>
              <a:tabLst>
                <a:tab pos="355600" algn="l"/>
              </a:tabLst>
            </a:pPr>
            <a:endParaRPr lang="en-GB" sz="2000" spc="-10" dirty="0">
              <a:cs typeface="Calibri"/>
            </a:endParaRPr>
          </a:p>
          <a:p>
            <a:pPr marL="355600" indent="-342900"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The academic areas are formed into Schools and these in turn form four Faculties. </a:t>
            </a:r>
          </a:p>
        </p:txBody>
      </p:sp>
      <p:pic>
        <p:nvPicPr>
          <p:cNvPr id="1026" name="Picture 2" descr="Maths New Science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1782"/>
            <a:ext cx="4943474" cy="11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56351"/>
            <a:ext cx="706582" cy="365125"/>
          </a:xfrm>
        </p:spPr>
        <p:txBody>
          <a:bodyPr/>
          <a:lstStyle/>
          <a:p>
            <a:fld id="{B6F15528-21DE-4FAA-801E-634DDDAF4B2B}" type="slidenum">
              <a:rPr lang="en-GB" sz="1800" b="1" smtClean="0"/>
              <a:t>2</a:t>
            </a:fld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26302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760"/>
    </mc:Choice>
    <mc:Fallback xmlns="">
      <p:transition spd="slow" advTm="4976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6582" y="508548"/>
            <a:ext cx="2840609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10" dirty="0">
                <a:latin typeface="Calibri"/>
                <a:cs typeface="Calibri"/>
              </a:rPr>
              <a:t>Liverpool </a:t>
            </a:r>
            <a:r>
              <a:rPr sz="3200" b="1" dirty="0">
                <a:latin typeface="Calibri"/>
                <a:cs typeface="Calibri"/>
              </a:rPr>
              <a:t>Hope: </a:t>
            </a:r>
            <a:r>
              <a:rPr lang="en-GB" sz="3200" b="1" i="1" dirty="0">
                <a:latin typeface="Calibri"/>
                <a:cs typeface="Calibri"/>
              </a:rPr>
              <a:t>in a Nutshell</a:t>
            </a:r>
            <a:endParaRPr sz="3200" i="1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582" y="1905000"/>
            <a:ext cx="8257309" cy="37856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Very focussed on unique mission and vision: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1079500" algn="l"/>
              </a:tabLst>
            </a:pPr>
            <a:r>
              <a:rPr lang="en-GB" sz="2400" dirty="0">
                <a:solidFill>
                  <a:srgbClr val="FF0000"/>
                </a:solidFill>
              </a:rPr>
              <a:t>The </a:t>
            </a:r>
            <a:r>
              <a:rPr lang="en-GB" sz="2400" dirty="0">
                <a:solidFill>
                  <a:srgbClr val="FF0000"/>
                </a:solidFill>
                <a:hlinkClick r:id="rId2"/>
              </a:rPr>
              <a:t>Strategic Plan </a:t>
            </a:r>
            <a:r>
              <a:rPr lang="en-GB" sz="2400" dirty="0">
                <a:solidFill>
                  <a:srgbClr val="FF0000"/>
                </a:solidFill>
              </a:rPr>
              <a:t>2023/8 details our vision as an institution. We have five interlinked pillars which will be key areas of focus until 2028: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1079500" algn="l"/>
              </a:tabLst>
            </a:pPr>
            <a:r>
              <a:rPr lang="en-GB" sz="2400" dirty="0">
                <a:solidFill>
                  <a:srgbClr val="FF0000"/>
                </a:solidFill>
              </a:rPr>
              <a:t>Ethos and Community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1079500" algn="l"/>
              </a:tabLst>
            </a:pPr>
            <a:r>
              <a:rPr lang="en-GB" sz="2400" dirty="0">
                <a:solidFill>
                  <a:srgbClr val="FF0000"/>
                </a:solidFill>
              </a:rPr>
              <a:t>Education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1079500" algn="l"/>
              </a:tabLst>
            </a:pPr>
            <a:r>
              <a:rPr lang="en-GB" sz="2400" dirty="0">
                <a:solidFill>
                  <a:srgbClr val="FF0000"/>
                </a:solidFill>
              </a:rPr>
              <a:t>Research, Scholarship and Knowledge Exchange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1079500" algn="l"/>
              </a:tabLst>
            </a:pPr>
            <a:r>
              <a:rPr lang="en-GB" sz="2400" dirty="0">
                <a:solidFill>
                  <a:srgbClr val="FF0000"/>
                </a:solidFill>
              </a:rPr>
              <a:t>Partnership and Voice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1079500" algn="l"/>
              </a:tabLst>
            </a:pPr>
            <a:r>
              <a:rPr lang="en-GB" sz="2400" dirty="0">
                <a:solidFill>
                  <a:srgbClr val="FF0000"/>
                </a:solidFill>
              </a:rPr>
              <a:t>Sustainable and Future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1026" name="Picture 2" descr="Maths New Science Bui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1782"/>
            <a:ext cx="4943474" cy="11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6F15528-21DE-4FAA-801E-634DDDAF4B2B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88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099"/>
    </mc:Choice>
    <mc:Fallback xmlns="">
      <p:transition spd="slow" advTm="10609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6582" y="508548"/>
            <a:ext cx="2840609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10" dirty="0">
                <a:latin typeface="Calibri"/>
                <a:cs typeface="Calibri"/>
              </a:rPr>
              <a:t>Liverpool </a:t>
            </a:r>
            <a:r>
              <a:rPr sz="3200" b="1" dirty="0">
                <a:latin typeface="Calibri"/>
                <a:cs typeface="Calibri"/>
              </a:rPr>
              <a:t>Hope: </a:t>
            </a:r>
            <a:r>
              <a:rPr lang="en-GB" sz="3200" b="1" i="1" dirty="0">
                <a:latin typeface="Calibri"/>
                <a:cs typeface="Calibri"/>
              </a:rPr>
              <a:t>in a Nutshell [d]</a:t>
            </a:r>
            <a:endParaRPr sz="3200" i="1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4290" y="2133600"/>
            <a:ext cx="8181109" cy="32008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Based at 2 attractive campuses in Liverpool:</a:t>
            </a:r>
          </a:p>
          <a:p>
            <a:pPr marL="808038" indent="-4476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719138" algn="l"/>
              </a:tabLst>
            </a:pPr>
            <a:r>
              <a:rPr lang="en-GB" sz="2400" spc="-10" dirty="0">
                <a:solidFill>
                  <a:srgbClr val="FF0000"/>
                </a:solidFill>
                <a:cs typeface="Calibri"/>
              </a:rPr>
              <a:t>Hope Park;</a:t>
            </a:r>
          </a:p>
          <a:p>
            <a:pPr marL="808038" indent="-4476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719138" algn="l"/>
              </a:tabLst>
            </a:pPr>
            <a:r>
              <a:rPr lang="en-GB" sz="2400" spc="-10" dirty="0">
                <a:solidFill>
                  <a:srgbClr val="FF0000"/>
                </a:solidFill>
                <a:cs typeface="Calibri"/>
              </a:rPr>
              <a:t>Creative Campus [</a:t>
            </a:r>
            <a:r>
              <a:rPr lang="en-GB" sz="2400" i="1" spc="-10" dirty="0">
                <a:solidFill>
                  <a:srgbClr val="FF0000"/>
                </a:solidFill>
                <a:cs typeface="Calibri"/>
              </a:rPr>
              <a:t>Creative and Performing Arts</a:t>
            </a:r>
            <a:r>
              <a:rPr lang="en-GB" sz="2400" spc="-10" dirty="0">
                <a:solidFill>
                  <a:srgbClr val="FF0000"/>
                </a:solidFill>
                <a:cs typeface="Calibri"/>
              </a:rPr>
              <a:t>].</a:t>
            </a:r>
          </a:p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endParaRPr lang="en-GB" sz="1000" spc="-10" dirty="0">
              <a:cs typeface="Calibri"/>
            </a:endParaRPr>
          </a:p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Deliberately remained small – 4,800 FTE including taught students</a:t>
            </a:r>
          </a:p>
          <a:p>
            <a:pPr marL="12700">
              <a:spcBef>
                <a:spcPts val="600"/>
              </a:spcBef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~4,200 undergraduate;</a:t>
            </a:r>
          </a:p>
          <a:p>
            <a:pPr marL="12700">
              <a:spcBef>
                <a:spcPts val="600"/>
              </a:spcBef>
              <a:tabLst>
                <a:tab pos="355600" algn="l"/>
              </a:tabLst>
            </a:pPr>
            <a:r>
              <a:rPr lang="en-GB" sz="2400" spc="-10" dirty="0">
                <a:cs typeface="Calibri"/>
              </a:rPr>
              <a:t>~600 taught postgrad;</a:t>
            </a:r>
          </a:p>
        </p:txBody>
      </p:sp>
      <p:pic>
        <p:nvPicPr>
          <p:cNvPr id="1026" name="Picture 2" descr="Maths New Science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1782"/>
            <a:ext cx="4943474" cy="11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6F15528-21DE-4FAA-801E-634DDDAF4B2B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7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888"/>
    </mc:Choice>
    <mc:Fallback xmlns="">
      <p:transition spd="slow" advTm="6688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6582" y="508548"/>
            <a:ext cx="2840609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3200" b="1" spc="-10" dirty="0">
                <a:latin typeface="Calibri"/>
                <a:cs typeface="Calibri"/>
              </a:rPr>
              <a:t>Our Courses: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 </a:t>
            </a:r>
            <a:br>
              <a:rPr lang="en-GB" sz="3200" b="1" dirty="0">
                <a:latin typeface="Calibri"/>
                <a:cs typeface="Calibri"/>
              </a:rPr>
            </a:br>
            <a:r>
              <a:rPr lang="en-GB" sz="3200" b="1" i="1" dirty="0">
                <a:latin typeface="Calibri"/>
                <a:cs typeface="Calibri"/>
              </a:rPr>
              <a:t>in a Nutshell</a:t>
            </a:r>
            <a:endParaRPr sz="3200" i="1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4291" y="2133600"/>
            <a:ext cx="7924800" cy="1554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0363" indent="-360363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60363" algn="l"/>
              </a:tabLst>
            </a:pPr>
            <a:r>
              <a:rPr lang="en-GB" sz="2400" spc="-10" dirty="0">
                <a:cs typeface="Calibri"/>
              </a:rPr>
              <a:t>Undergraduate:</a:t>
            </a:r>
          </a:p>
          <a:p>
            <a:pPr marL="360363">
              <a:spcBef>
                <a:spcPts val="600"/>
              </a:spcBef>
              <a:tabLst>
                <a:tab pos="719138" algn="l"/>
              </a:tabLst>
            </a:pPr>
            <a:r>
              <a:rPr lang="en-GB" sz="2400" dirty="0"/>
              <a:t>The proportion of Hope students selecting a combined honours route makes them a significant part of our student cohort. </a:t>
            </a:r>
            <a:endParaRPr lang="en-GB" sz="2400" spc="-10" dirty="0">
              <a:cs typeface="Calibri"/>
            </a:endParaRPr>
          </a:p>
        </p:txBody>
      </p:sp>
      <p:pic>
        <p:nvPicPr>
          <p:cNvPr id="1026" name="Picture 2" descr="Maths New Science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1782"/>
            <a:ext cx="4943474" cy="11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6F15528-21DE-4FAA-801E-634DDDAF4B2B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677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068"/>
    </mc:Choice>
    <mc:Fallback xmlns="">
      <p:transition spd="slow" advTm="6906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8F0A-9834-4F4F-95A9-B9692D8A3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Distinctiveness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0C15B-0980-4A80-B0EC-C09D4E160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Hope has a distinctive cohort shape, with a significant majority of female students. </a:t>
            </a:r>
          </a:p>
          <a:p>
            <a:r>
              <a:rPr lang="en-GB" dirty="0"/>
              <a:t>The University is an inclusive and diverse community that consistently exceeds its benchmarks for recruiting students with a disability, or from areas of high deprivation and low participation. The interventions detailed in the </a:t>
            </a:r>
            <a:r>
              <a:rPr lang="en-GB" dirty="0">
                <a:hlinkClick r:id="rId2"/>
              </a:rPr>
              <a:t>Access and Participation Plan </a:t>
            </a:r>
            <a:r>
              <a:rPr lang="en-GB" dirty="0"/>
              <a:t>are designed to ensure the success of students in these groups at Hope.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54D1A2-4A72-48E8-8533-7978A8AC7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45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508548"/>
            <a:ext cx="327660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3200" b="1" spc="-10" dirty="0">
                <a:latin typeface="Calibri"/>
                <a:cs typeface="Calibri"/>
              </a:rPr>
              <a:t>Our Courses: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 </a:t>
            </a:r>
            <a:br>
              <a:rPr lang="en-GB" sz="3200" b="1" dirty="0">
                <a:latin typeface="Calibri"/>
                <a:cs typeface="Calibri"/>
              </a:rPr>
            </a:br>
            <a:r>
              <a:rPr lang="en-GB" sz="3200" b="1" i="1" dirty="0">
                <a:latin typeface="Calibri"/>
                <a:cs typeface="Calibri"/>
              </a:rPr>
              <a:t>undergraduate [a]</a:t>
            </a:r>
            <a:endParaRPr sz="3200" i="1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2081744"/>
            <a:ext cx="8534400" cy="20005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14" dirty="0">
                <a:cs typeface="Calibri"/>
              </a:rPr>
              <a:t>We are currently not modular or </a:t>
            </a:r>
            <a:r>
              <a:rPr lang="en-GB" sz="2400" spc="-114" dirty="0" err="1">
                <a:cs typeface="Calibri"/>
              </a:rPr>
              <a:t>semesterised</a:t>
            </a:r>
            <a:r>
              <a:rPr lang="en-GB" sz="2400" spc="-114" dirty="0">
                <a:cs typeface="Calibri"/>
              </a:rPr>
              <a:t> for Undergraduate courses</a:t>
            </a:r>
          </a:p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14" dirty="0">
                <a:cs typeface="Calibri"/>
              </a:rPr>
              <a:t>However, for 2025/6 we are planning a curriculum review that will introduce 2 semesters and modules. </a:t>
            </a:r>
          </a:p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14" dirty="0">
                <a:cs typeface="Calibri"/>
              </a:rPr>
              <a:t>Plans are ongoing and we will be asking for your feedback and support as we plan for this big change!</a:t>
            </a:r>
          </a:p>
        </p:txBody>
      </p:sp>
      <p:pic>
        <p:nvPicPr>
          <p:cNvPr id="1026" name="Picture 2" descr="Maths New Science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1782"/>
            <a:ext cx="4943474" cy="11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6F15528-21DE-4FAA-801E-634DDDAF4B2B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05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632"/>
    </mc:Choice>
    <mc:Fallback xmlns="">
      <p:transition spd="slow" advTm="10363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08548"/>
            <a:ext cx="320040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3200" b="1" spc="-10" dirty="0">
                <a:latin typeface="Calibri"/>
                <a:cs typeface="Calibri"/>
              </a:rPr>
              <a:t>Our Courses: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 </a:t>
            </a:r>
            <a:br>
              <a:rPr lang="en-GB" sz="3200" b="1" dirty="0">
                <a:latin typeface="Calibri"/>
                <a:cs typeface="Calibri"/>
              </a:rPr>
            </a:br>
            <a:r>
              <a:rPr lang="en-GB" sz="3200" b="1" i="1" dirty="0">
                <a:latin typeface="Calibri"/>
                <a:cs typeface="Calibri"/>
              </a:rPr>
              <a:t>undergraduate [b]</a:t>
            </a:r>
            <a:endParaRPr sz="3200" i="1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828800"/>
            <a:ext cx="8458199" cy="4985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14" dirty="0">
                <a:cs typeface="Calibri"/>
              </a:rPr>
              <a:t>Standard curriculum structure [some variations exist – see next slide]: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719138" algn="l"/>
              </a:tabLst>
            </a:pPr>
            <a:r>
              <a:rPr lang="en-GB" sz="2000" spc="-114" dirty="0">
                <a:solidFill>
                  <a:srgbClr val="FF0000"/>
                </a:solidFill>
                <a:cs typeface="Calibri"/>
              </a:rPr>
              <a:t>Level 4 [“Certificate”  or “C”]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079500" algn="l"/>
              </a:tabLst>
            </a:pPr>
            <a:r>
              <a:rPr lang="en-GB" sz="2000" spc="-114" dirty="0">
                <a:solidFill>
                  <a:srgbClr val="0070C0"/>
                </a:solidFill>
                <a:cs typeface="Calibri"/>
              </a:rPr>
              <a:t>2 60-credit blocks [typically “Introduction to”….],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079500" algn="l"/>
              </a:tabLst>
            </a:pPr>
            <a:r>
              <a:rPr lang="en-GB" sz="2000" dirty="0">
                <a:solidFill>
                  <a:srgbClr val="0070C0"/>
                </a:solidFill>
                <a:cs typeface="Calibri"/>
              </a:rPr>
              <a:t>Single Honours: Two Core blocks;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079500" algn="l"/>
              </a:tabLst>
            </a:pPr>
            <a:r>
              <a:rPr lang="en-GB" sz="2000" dirty="0">
                <a:solidFill>
                  <a:srgbClr val="0070C0"/>
                </a:solidFill>
                <a:cs typeface="Calibri"/>
              </a:rPr>
              <a:t>Combined Honours: One Core block from each Subject.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719138" algn="l"/>
              </a:tabLst>
            </a:pPr>
            <a:r>
              <a:rPr lang="en-GB" sz="2000" spc="-114" dirty="0">
                <a:solidFill>
                  <a:srgbClr val="FF0000"/>
                </a:solidFill>
                <a:cs typeface="Calibri"/>
              </a:rPr>
              <a:t>Level 5 [“Intermediate”  or “I”]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079500" algn="l"/>
              </a:tabLst>
            </a:pPr>
            <a:r>
              <a:rPr lang="en-GB" sz="2000" spc="-114" dirty="0">
                <a:solidFill>
                  <a:srgbClr val="0070C0"/>
                </a:solidFill>
                <a:cs typeface="Calibri"/>
              </a:rPr>
              <a:t>2 60-credit blocks [typically “Explorations in”….,], as for 4[C],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719138" algn="l"/>
              </a:tabLst>
            </a:pPr>
            <a:r>
              <a:rPr lang="en-GB" sz="2000" spc="-114" dirty="0">
                <a:solidFill>
                  <a:srgbClr val="FF0000"/>
                </a:solidFill>
                <a:cs typeface="Calibri"/>
              </a:rPr>
              <a:t>Level 6 [“Honours”  or “H”]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079500" algn="l"/>
              </a:tabLst>
            </a:pPr>
            <a:r>
              <a:rPr lang="en-GB" sz="2000" spc="-114" dirty="0">
                <a:solidFill>
                  <a:srgbClr val="0070C0"/>
                </a:solidFill>
                <a:cs typeface="Calibri"/>
              </a:rPr>
              <a:t>2 45-credit blocks [typically “Advanced Studies in”….], as for 4[C],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079500" algn="l"/>
              </a:tabLst>
            </a:pPr>
            <a:r>
              <a:rPr lang="en-GB" sz="2000" dirty="0">
                <a:solidFill>
                  <a:srgbClr val="0070C0"/>
                </a:solidFill>
                <a:cs typeface="Calibri"/>
              </a:rPr>
              <a:t>1 30-credit research block made up of either: </a:t>
            </a:r>
            <a:endParaRPr lang="en-GB" sz="2000" spc="-114" dirty="0">
              <a:cs typeface="Calibri"/>
            </a:endParaRPr>
          </a:p>
          <a:p>
            <a:pPr marL="1439863" indent="-360363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439863" algn="l"/>
              </a:tabLst>
            </a:pPr>
            <a:r>
              <a:rPr lang="en-GB" sz="2000" dirty="0">
                <a:solidFill>
                  <a:srgbClr val="00B050"/>
                </a:solidFill>
                <a:cs typeface="Calibri"/>
              </a:rPr>
              <a:t>Single honours: Dissertation</a:t>
            </a:r>
          </a:p>
          <a:p>
            <a:pPr marL="1439863" indent="-360363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439863" algn="l"/>
              </a:tabLst>
            </a:pPr>
            <a:r>
              <a:rPr lang="en-GB" sz="2000" dirty="0">
                <a:solidFill>
                  <a:srgbClr val="00B050"/>
                </a:solidFill>
                <a:cs typeface="Calibri"/>
              </a:rPr>
              <a:t>Combined Honours: either 2 Research Projects or </a:t>
            </a:r>
          </a:p>
          <a:p>
            <a:pPr marL="1439863">
              <a:spcBef>
                <a:spcPts val="600"/>
              </a:spcBef>
              <a:tabLst>
                <a:tab pos="1439863" algn="l"/>
              </a:tabLst>
            </a:pPr>
            <a:r>
              <a:rPr lang="en-GB" sz="2000" dirty="0">
                <a:solidFill>
                  <a:srgbClr val="00B050"/>
                </a:solidFill>
                <a:cs typeface="Calibri"/>
              </a:rPr>
              <a:t>Integrated Dissertation combining both subjects.</a:t>
            </a:r>
            <a:endParaRPr lang="en-GB" sz="2000" spc="-114" dirty="0">
              <a:solidFill>
                <a:srgbClr val="FF0000"/>
              </a:solidFill>
              <a:cs typeface="Calibri"/>
            </a:endParaRPr>
          </a:p>
        </p:txBody>
      </p:sp>
      <p:pic>
        <p:nvPicPr>
          <p:cNvPr id="1026" name="Picture 2" descr="Maths New Science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1782"/>
            <a:ext cx="4943474" cy="11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6F15528-21DE-4FAA-801E-634DDDAF4B2B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47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248"/>
    </mc:Choice>
    <mc:Fallback xmlns="">
      <p:transition spd="slow" advTm="13324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08548"/>
            <a:ext cx="3089991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3200" b="1" spc="-10" dirty="0">
                <a:latin typeface="Calibri"/>
                <a:cs typeface="Calibri"/>
              </a:rPr>
              <a:t>Our Courses: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 </a:t>
            </a:r>
            <a:br>
              <a:rPr lang="en-GB" sz="3200" b="1" dirty="0">
                <a:latin typeface="Calibri"/>
                <a:cs typeface="Calibri"/>
              </a:rPr>
            </a:br>
            <a:r>
              <a:rPr lang="en-GB" sz="3200" b="1" i="1" dirty="0">
                <a:latin typeface="Calibri"/>
                <a:cs typeface="Calibri"/>
              </a:rPr>
              <a:t>undergraduate [c]</a:t>
            </a:r>
            <a:endParaRPr sz="3200" i="1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1" y="1981200"/>
            <a:ext cx="8305800" cy="33701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GB" sz="2400" spc="-114" dirty="0">
                <a:cs typeface="Calibri"/>
              </a:rPr>
              <a:t>Some variations to the common structure: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719138" algn="l"/>
              </a:tabLst>
            </a:pPr>
            <a:r>
              <a:rPr lang="en-GB" sz="2000" spc="-114" dirty="0">
                <a:solidFill>
                  <a:srgbClr val="FF0000"/>
                </a:solidFill>
                <a:cs typeface="Calibri"/>
              </a:rPr>
              <a:t>120-credit blocks at 4[C] and 5[I], and 90-credit taught block plus a research block at 6[H]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079500" algn="l"/>
              </a:tabLst>
            </a:pPr>
            <a:r>
              <a:rPr lang="en-GB" sz="2000" spc="-114" dirty="0">
                <a:solidFill>
                  <a:srgbClr val="0070C0"/>
                </a:solidFill>
                <a:cs typeface="Calibri"/>
              </a:rPr>
              <a:t>BA Social Work ,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079500" algn="l"/>
              </a:tabLst>
            </a:pPr>
            <a:r>
              <a:rPr lang="en-GB" sz="2000" spc="-114" dirty="0">
                <a:solidFill>
                  <a:srgbClr val="0070C0"/>
                </a:solidFill>
                <a:cs typeface="Calibri"/>
              </a:rPr>
              <a:t>BA Primary Education ,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079500" algn="l"/>
              </a:tabLst>
            </a:pPr>
            <a:r>
              <a:rPr lang="en-GB" sz="2000" spc="-114" dirty="0">
                <a:solidFill>
                  <a:srgbClr val="0070C0"/>
                </a:solidFill>
                <a:cs typeface="Calibri"/>
              </a:rPr>
              <a:t>BA Creative and Performing Arts;</a:t>
            </a:r>
          </a:p>
          <a:p>
            <a:pPr marL="719138" indent="-358775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719138" algn="l"/>
              </a:tabLst>
            </a:pPr>
            <a:r>
              <a:rPr lang="en-GB" sz="2000" spc="-114" dirty="0">
                <a:solidFill>
                  <a:srgbClr val="FF0000"/>
                </a:solidFill>
                <a:cs typeface="Calibri"/>
              </a:rPr>
              <a:t>additional non-credit-bearing placements or professional practice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079500" algn="l"/>
              </a:tabLst>
            </a:pPr>
            <a:r>
              <a:rPr lang="en-GB" sz="2000" spc="-114" dirty="0">
                <a:solidFill>
                  <a:srgbClr val="0070C0"/>
                </a:solidFill>
                <a:cs typeface="Calibri"/>
              </a:rPr>
              <a:t>BA Social Work ,</a:t>
            </a:r>
          </a:p>
          <a:p>
            <a:pPr marL="1079500" indent="-36036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079500" algn="l"/>
              </a:tabLst>
            </a:pPr>
            <a:r>
              <a:rPr lang="en-GB" sz="2000" spc="-114" dirty="0">
                <a:solidFill>
                  <a:srgbClr val="0070C0"/>
                </a:solidFill>
                <a:cs typeface="Calibri"/>
              </a:rPr>
              <a:t>BA Primary Education,</a:t>
            </a:r>
          </a:p>
        </p:txBody>
      </p:sp>
      <p:pic>
        <p:nvPicPr>
          <p:cNvPr id="1026" name="Picture 2" descr="Maths New Science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1782"/>
            <a:ext cx="4943474" cy="119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6F15528-21DE-4FAA-801E-634DDDAF4B2B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32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595"/>
    </mc:Choice>
    <mc:Fallback xmlns="">
      <p:transition spd="slow" advTm="9459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1081</Words>
  <Application>Microsoft Office PowerPoint</Application>
  <PresentationFormat>On-screen Show (4:3)</PresentationFormat>
  <Paragraphs>121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Wingdings</vt:lpstr>
      <vt:lpstr>Office Theme</vt:lpstr>
      <vt:lpstr>Guide 1: The University and its Programmes</vt:lpstr>
      <vt:lpstr>Liverpool Hope:  in a Nutshell</vt:lpstr>
      <vt:lpstr>Liverpool Hope: in a Nutshell</vt:lpstr>
      <vt:lpstr>Liverpool Hope: in a Nutshell [d]</vt:lpstr>
      <vt:lpstr>Our Courses:   in a Nutshell</vt:lpstr>
      <vt:lpstr>Distinctiveness</vt:lpstr>
      <vt:lpstr>Our Courses:   undergraduate [a]</vt:lpstr>
      <vt:lpstr>Our Courses:   undergraduate [b]</vt:lpstr>
      <vt:lpstr>Our Courses:   undergraduate [c]</vt:lpstr>
      <vt:lpstr>Our Courses:   undergraduate [d]</vt:lpstr>
      <vt:lpstr>Our Courses:   undergraduate [e]</vt:lpstr>
      <vt:lpstr>Our Courses:   Masters degrees and constituent Certs and Dips [a]</vt:lpstr>
      <vt:lpstr>Our Courses:   Masters degrees and constituent Certs and Dips [b]</vt:lpstr>
      <vt:lpstr>Our Courses:   PGCE etc</vt:lpstr>
      <vt:lpstr>Just a reminder</vt:lpstr>
      <vt:lpstr>And finally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Birch</dc:creator>
  <cp:lastModifiedBy>Catherine Walsh </cp:lastModifiedBy>
  <cp:revision>136</cp:revision>
  <cp:lastPrinted>2016-04-08T14:46:18Z</cp:lastPrinted>
  <dcterms:created xsi:type="dcterms:W3CDTF">2016-04-05T11:00:02Z</dcterms:created>
  <dcterms:modified xsi:type="dcterms:W3CDTF">2025-03-19T13:37:07Z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2015-08-24T00:00:00Z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2016-04-05T00:00:00Z</vt:filetime>
  </property>
</Properties>
</file>